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263" r:id="rId4"/>
    <p:sldId id="260" r:id="rId5"/>
    <p:sldId id="259" r:id="rId6"/>
    <p:sldId id="261" r:id="rId7"/>
    <p:sldId id="266" r:id="rId8"/>
    <p:sldId id="268" r:id="rId9"/>
    <p:sldId id="272" r:id="rId10"/>
    <p:sldId id="273" r:id="rId11"/>
    <p:sldId id="269" r:id="rId12"/>
    <p:sldId id="270" r:id="rId13"/>
    <p:sldId id="271" r:id="rId14"/>
    <p:sldId id="265" r:id="rId15"/>
    <p:sldId id="286" r:id="rId16"/>
    <p:sldId id="287" r:id="rId17"/>
    <p:sldId id="276" r:id="rId18"/>
    <p:sldId id="288" r:id="rId19"/>
    <p:sldId id="277" r:id="rId20"/>
    <p:sldId id="278" r:id="rId21"/>
    <p:sldId id="280" r:id="rId22"/>
    <p:sldId id="283" r:id="rId23"/>
    <p:sldId id="281" r:id="rId24"/>
    <p:sldId id="284" r:id="rId25"/>
    <p:sldId id="282" r:id="rId26"/>
    <p:sldId id="285" r:id="rId27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61" autoAdjust="0"/>
  </p:normalViewPr>
  <p:slideViewPr>
    <p:cSldViewPr>
      <p:cViewPr>
        <p:scale>
          <a:sx n="60" d="100"/>
          <a:sy n="60" d="100"/>
        </p:scale>
        <p:origin x="-1434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CB567-ED30-451D-820A-15A526D251AC}" type="datetimeFigureOut">
              <a:rPr lang="en-GB" smtClean="0"/>
              <a:t>03/06/2015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78E78-EDA4-48FE-873E-E69FA72D6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1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SSL</a:t>
            </a:r>
            <a:r>
              <a:rPr lang="en-GB" baseline="0" dirty="0" smtClean="0"/>
              <a:t> surface presentation is inhibited with increasing expression of ASN and LSL.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 smtClean="0"/>
              <a:t>ASN competition is stronger than LSL. This is surprising as by BFA decay ASN showed faster off-rate than LSL. This needs further investigations: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repeat the experiment with the opposite constructs: V-SSL + </a:t>
            </a:r>
            <a:r>
              <a:rPr lang="en-GB" baseline="0" dirty="0" err="1" smtClean="0"/>
              <a:t>mCh</a:t>
            </a:r>
            <a:r>
              <a:rPr lang="en-GB" baseline="0" dirty="0" smtClean="0"/>
              <a:t>-ASN and </a:t>
            </a:r>
            <a:r>
              <a:rPr lang="en-GB" baseline="0" dirty="0" err="1" smtClean="0"/>
              <a:t>mCh</a:t>
            </a:r>
            <a:r>
              <a:rPr lang="en-GB" baseline="0" dirty="0" smtClean="0"/>
              <a:t>-LSL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Quantitate transcription levels of ASN and LSL to make sure we compare similar conditions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Revisit data from Mark/Tony on SIINFEKL BFA decay at different temperatures and pH (see PNAS paper for </a:t>
            </a:r>
            <a:r>
              <a:rPr lang="en-GB" baseline="0" dirty="0" err="1" smtClean="0"/>
              <a:t>IFNg</a:t>
            </a:r>
            <a:r>
              <a:rPr lang="en-GB" baseline="0" dirty="0" smtClean="0"/>
              <a:t> treatment and Mark’s thesis)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Add SD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78E78-EDA4-48FE-873E-E69FA72D6E8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539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Only BG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78E78-EDA4-48FE-873E-E69FA72D6E8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846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SSL can be detected at high levels of expression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78E78-EDA4-48FE-873E-E69FA72D6E8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823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Same with V-ASN instead of LSL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78E78-EDA4-48FE-873E-E69FA72D6E8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788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ASN nicely detected in the presence of </a:t>
            </a:r>
            <a:r>
              <a:rPr lang="en-GB" dirty="0" err="1" smtClean="0"/>
              <a:t>IFNg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78E78-EDA4-48FE-873E-E69FA72D6E8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332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Only BG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78E78-EDA4-48FE-873E-E69FA72D6E8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0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Only BG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78E78-EDA4-48FE-873E-E69FA72D6E8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379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Some SSL detected but not as nice as in previous experiment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78E78-EDA4-48FE-873E-E69FA72D6E8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948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ASN not detected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78E78-EDA4-48FE-873E-E69FA72D6E8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565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Repeat of 150318: much lower MFIs but same 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78E78-EDA4-48FE-873E-E69FA72D6E8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005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Top: negative controls</a:t>
            </a:r>
          </a:p>
          <a:p>
            <a:r>
              <a:rPr lang="en-GB" dirty="0" smtClean="0"/>
              <a:t>Bottom: E10 and 2E1 old Fab stocks are not concentrated enough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78E78-EDA4-48FE-873E-E69FA72D6E8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894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IFNg</a:t>
            </a:r>
            <a:r>
              <a:rPr lang="en-GB" dirty="0" smtClean="0"/>
              <a:t> treatment increases MHC expression and therefore competition is reduced (ASN) or nearly inexistent (LSL).</a:t>
            </a:r>
          </a:p>
          <a:p>
            <a:endParaRPr lang="en-GB" dirty="0" smtClean="0"/>
          </a:p>
          <a:p>
            <a:r>
              <a:rPr lang="en-GB" dirty="0" smtClean="0"/>
              <a:t>Try to repeat this experiment adding the level of transcription of TAP, </a:t>
            </a:r>
            <a:r>
              <a:rPr lang="en-GB" dirty="0" err="1" smtClean="0"/>
              <a:t>Tpn</a:t>
            </a:r>
            <a:r>
              <a:rPr lang="en-GB" dirty="0" smtClean="0"/>
              <a:t> and MHC.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78E78-EDA4-48FE-873E-E69FA72D6E8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710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Repeat of 150401, same 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78E78-EDA4-48FE-873E-E69FA72D6E8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301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Repeat of 150401 with 2E1 Fab staining in parallel (bottom graphs):</a:t>
            </a:r>
          </a:p>
          <a:p>
            <a:endParaRPr lang="en-GB" dirty="0" smtClean="0"/>
          </a:p>
          <a:p>
            <a:r>
              <a:rPr lang="en-GB" dirty="0" smtClean="0"/>
              <a:t>Some</a:t>
            </a:r>
            <a:r>
              <a:rPr lang="en-GB" baseline="0" dirty="0" smtClean="0"/>
              <a:t> LSL surface expression can be detected in untreated cells at the highest levels of Venus expression. After </a:t>
            </a:r>
            <a:r>
              <a:rPr lang="en-GB" baseline="0" dirty="0" err="1" smtClean="0"/>
              <a:t>IFNg</a:t>
            </a:r>
            <a:r>
              <a:rPr lang="en-GB" baseline="0" dirty="0" smtClean="0"/>
              <a:t> treatment LSL expression is much higher. Therefore </a:t>
            </a:r>
            <a:r>
              <a:rPr lang="en-GB" baseline="0" dirty="0" err="1" smtClean="0"/>
              <a:t>IFNg</a:t>
            </a:r>
            <a:r>
              <a:rPr lang="en-GB" baseline="0" dirty="0" smtClean="0"/>
              <a:t> treatment allows efficient surface expression of both peptides.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78E78-EDA4-48FE-873E-E69FA72D6E8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116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ERAP inhibition improved surface expression of the three model peptides in all conditions (</a:t>
            </a:r>
            <a:r>
              <a:rPr lang="en-GB" dirty="0" err="1" smtClean="0"/>
              <a:t>Wt</a:t>
            </a:r>
            <a:r>
              <a:rPr lang="en-GB" dirty="0" smtClean="0"/>
              <a:t> or </a:t>
            </a:r>
            <a:r>
              <a:rPr lang="en-GB" dirty="0" err="1" smtClean="0"/>
              <a:t>Tpn</a:t>
            </a:r>
            <a:r>
              <a:rPr lang="en-GB" dirty="0" smtClean="0"/>
              <a:t> KO cells, treated</a:t>
            </a:r>
            <a:r>
              <a:rPr lang="en-GB" baseline="0" dirty="0" smtClean="0"/>
              <a:t> or not with </a:t>
            </a:r>
            <a:r>
              <a:rPr lang="en-GB" baseline="0" dirty="0" err="1" smtClean="0"/>
              <a:t>IFNg</a:t>
            </a:r>
            <a:r>
              <a:rPr lang="en-GB" baseline="0" dirty="0" smtClean="0"/>
              <a:t>). ASN seems to be the least affected.</a:t>
            </a:r>
          </a:p>
          <a:p>
            <a:endParaRPr lang="en-GB" baseline="0" dirty="0" smtClean="0"/>
          </a:p>
          <a:p>
            <a:r>
              <a:rPr lang="en-GB" baseline="0" dirty="0" smtClean="0"/>
              <a:t>ASN seems to be the least affected by the absence of </a:t>
            </a:r>
            <a:r>
              <a:rPr lang="en-GB" baseline="0" dirty="0" err="1" smtClean="0"/>
              <a:t>tapasin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Tpn</a:t>
            </a:r>
            <a:r>
              <a:rPr lang="en-GB" baseline="0" dirty="0" smtClean="0"/>
              <a:t> independent?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78E78-EDA4-48FE-873E-E69FA72D6E8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3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Previous results confirmed.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78E78-EDA4-48FE-873E-E69FA72D6E8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670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Transfection efficiency lower than usual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78E78-EDA4-48FE-873E-E69FA72D6E8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54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2FFC-AB1E-418A-8071-0C72CD6DB2E6}" type="datetimeFigureOut">
              <a:rPr lang="en-GB" smtClean="0"/>
              <a:t>03/06/2015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CD32-37DA-435A-96CA-B19585CF5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411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2FFC-AB1E-418A-8071-0C72CD6DB2E6}" type="datetimeFigureOut">
              <a:rPr lang="en-GB" smtClean="0"/>
              <a:t>03/06/2015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CD32-37DA-435A-96CA-B19585CF5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220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2FFC-AB1E-418A-8071-0C72CD6DB2E6}" type="datetimeFigureOut">
              <a:rPr lang="en-GB" smtClean="0"/>
              <a:t>03/06/2015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CD32-37DA-435A-96CA-B19585CF5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088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2FFC-AB1E-418A-8071-0C72CD6DB2E6}" type="datetimeFigureOut">
              <a:rPr lang="en-GB" smtClean="0"/>
              <a:t>03/06/2015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CD32-37DA-435A-96CA-B19585CF5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1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2FFC-AB1E-418A-8071-0C72CD6DB2E6}" type="datetimeFigureOut">
              <a:rPr lang="en-GB" smtClean="0"/>
              <a:t>03/06/2015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CD32-37DA-435A-96CA-B19585CF5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45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2FFC-AB1E-418A-8071-0C72CD6DB2E6}" type="datetimeFigureOut">
              <a:rPr lang="en-GB" smtClean="0"/>
              <a:t>03/06/2015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CD32-37DA-435A-96CA-B19585CF5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278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2FFC-AB1E-418A-8071-0C72CD6DB2E6}" type="datetimeFigureOut">
              <a:rPr lang="en-GB" smtClean="0"/>
              <a:t>03/06/2015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CD32-37DA-435A-96CA-B19585CF5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83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2FFC-AB1E-418A-8071-0C72CD6DB2E6}" type="datetimeFigureOut">
              <a:rPr lang="en-GB" smtClean="0"/>
              <a:t>03/06/2015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CD32-37DA-435A-96CA-B19585CF5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686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2FFC-AB1E-418A-8071-0C72CD6DB2E6}" type="datetimeFigureOut">
              <a:rPr lang="en-GB" smtClean="0"/>
              <a:t>03/06/2015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CD32-37DA-435A-96CA-B19585CF5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14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2FFC-AB1E-418A-8071-0C72CD6DB2E6}" type="datetimeFigureOut">
              <a:rPr lang="en-GB" smtClean="0"/>
              <a:t>03/06/2015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CD32-37DA-435A-96CA-B19585CF5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688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2FFC-AB1E-418A-8071-0C72CD6DB2E6}" type="datetimeFigureOut">
              <a:rPr lang="en-GB" smtClean="0"/>
              <a:t>03/06/2015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CD32-37DA-435A-96CA-B19585CF5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907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82FFC-AB1E-418A-8071-0C72CD6DB2E6}" type="datetimeFigureOut">
              <a:rPr lang="en-GB" smtClean="0"/>
              <a:t>03/06/2015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3CD32-37DA-435A-96CA-B19585CF5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959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5131" y="172270"/>
            <a:ext cx="3554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150318 </a:t>
            </a:r>
            <a:r>
              <a:rPr lang="en-GB" sz="2400" dirty="0" err="1" smtClean="0"/>
              <a:t>pMHC</a:t>
            </a:r>
            <a:r>
              <a:rPr lang="en-GB" sz="2400" dirty="0" smtClean="0"/>
              <a:t> competition</a:t>
            </a: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99756" y="1070999"/>
            <a:ext cx="805759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Cells:	C57BL/6 fibroblasts:   2 wells containing 10</a:t>
            </a:r>
            <a:r>
              <a:rPr lang="en-GB" baseline="30000" dirty="0" smtClean="0"/>
              <a:t>5</a:t>
            </a:r>
            <a:r>
              <a:rPr lang="en-GB" dirty="0" smtClean="0"/>
              <a:t> cells / 3 ml / well in 6W plates</a:t>
            </a:r>
          </a:p>
          <a:p>
            <a:endParaRPr lang="en-GB" dirty="0"/>
          </a:p>
          <a:p>
            <a:r>
              <a:rPr lang="en-GB" dirty="0" smtClean="0"/>
              <a:t>Transfections:	V-ASN, V-LSL or V-SSL + </a:t>
            </a:r>
            <a:r>
              <a:rPr lang="en-GB" dirty="0" err="1" smtClean="0"/>
              <a:t>mCh</a:t>
            </a:r>
            <a:r>
              <a:rPr lang="en-GB" dirty="0" smtClean="0"/>
              <a:t>-SSL</a:t>
            </a:r>
          </a:p>
          <a:p>
            <a:endParaRPr lang="en-GB" dirty="0"/>
          </a:p>
          <a:p>
            <a:r>
              <a:rPr lang="en-GB" dirty="0" smtClean="0"/>
              <a:t>Detection:	1C3 </a:t>
            </a:r>
            <a:r>
              <a:rPr lang="en-GB" dirty="0" err="1" smtClean="0"/>
              <a:t>FabMab</a:t>
            </a:r>
            <a:r>
              <a:rPr lang="en-GB" dirty="0" smtClean="0"/>
              <a:t> + RAM-IGg1-BV421   @1:500</a:t>
            </a:r>
          </a:p>
          <a:p>
            <a:endParaRPr lang="en-GB" dirty="0"/>
          </a:p>
          <a:p>
            <a:r>
              <a:rPr lang="en-GB" dirty="0" smtClean="0"/>
              <a:t>		E10 or 2E1 </a:t>
            </a:r>
            <a:r>
              <a:rPr lang="en-GB" dirty="0" err="1" smtClean="0"/>
              <a:t>Fabs</a:t>
            </a:r>
            <a:r>
              <a:rPr lang="en-GB" dirty="0" smtClean="0"/>
              <a:t> + GAH-IgG (H+L)-AF647   @1:200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u="sng" dirty="0" smtClean="0"/>
              <a:t>Aims</a:t>
            </a:r>
            <a:r>
              <a:rPr lang="en-GB" dirty="0" smtClean="0"/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Can competition between peptides be observed?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Hierarchy of competition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Test double labelling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Check plasmid DNA via transfection efficiency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Compare RAM-BV421 and GAM-AF647 using </a:t>
            </a:r>
            <a:r>
              <a:rPr lang="en-GB" dirty="0" err="1" smtClean="0"/>
              <a:t>pCMV</a:t>
            </a:r>
            <a:r>
              <a:rPr lang="en-GB" dirty="0" smtClean="0"/>
              <a:t>-SIINFEKL + </a:t>
            </a:r>
            <a:r>
              <a:rPr lang="en-GB" dirty="0" err="1" smtClean="0"/>
              <a:t>Mab</a:t>
            </a:r>
            <a:r>
              <a:rPr lang="en-GB" dirty="0" smtClean="0"/>
              <a:t> D1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69467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5131" y="172270"/>
            <a:ext cx="3554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150422 </a:t>
            </a:r>
            <a:r>
              <a:rPr lang="en-GB" sz="2400" dirty="0" err="1" smtClean="0"/>
              <a:t>pMHC</a:t>
            </a:r>
            <a:r>
              <a:rPr lang="en-GB" sz="2400" dirty="0" smtClean="0"/>
              <a:t> competition</a:t>
            </a: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070999"/>
            <a:ext cx="676890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Cells:	</a:t>
            </a:r>
            <a:r>
              <a:rPr lang="en-GB" dirty="0"/>
              <a:t> C57BL/6 fibroblasts:   </a:t>
            </a:r>
            <a:r>
              <a:rPr lang="en-GB" dirty="0" smtClean="0"/>
              <a:t>6 cm </a:t>
            </a:r>
            <a:r>
              <a:rPr lang="en-GB" dirty="0" err="1" smtClean="0"/>
              <a:t>P.d</a:t>
            </a:r>
            <a:r>
              <a:rPr lang="en-GB" dirty="0" smtClean="0"/>
              <a:t>. </a:t>
            </a:r>
            <a:r>
              <a:rPr lang="en-GB" dirty="0"/>
              <a:t>containing </a:t>
            </a:r>
            <a:r>
              <a:rPr lang="en-GB" dirty="0" smtClean="0"/>
              <a:t>2x10</a:t>
            </a:r>
            <a:r>
              <a:rPr lang="en-GB" baseline="30000" dirty="0" smtClean="0"/>
              <a:t>5</a:t>
            </a:r>
            <a:r>
              <a:rPr lang="en-GB" dirty="0" smtClean="0"/>
              <a:t> </a:t>
            </a:r>
            <a:r>
              <a:rPr lang="en-GB" dirty="0"/>
              <a:t>cells / </a:t>
            </a:r>
            <a:r>
              <a:rPr lang="en-GB" dirty="0" smtClean="0"/>
              <a:t>6 </a:t>
            </a:r>
            <a:r>
              <a:rPr lang="en-GB" dirty="0"/>
              <a:t>ml </a:t>
            </a:r>
          </a:p>
          <a:p>
            <a:endParaRPr lang="en-GB" dirty="0" smtClean="0"/>
          </a:p>
          <a:p>
            <a:r>
              <a:rPr lang="en-GB" dirty="0"/>
              <a:t>	</a:t>
            </a:r>
            <a:r>
              <a:rPr lang="en-GB" dirty="0" smtClean="0"/>
              <a:t>+/- </a:t>
            </a:r>
            <a:r>
              <a:rPr lang="en-GB" dirty="0" err="1" smtClean="0"/>
              <a:t>mIFNg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Transfections:	V-ASN, V-LSL or V-SSL + </a:t>
            </a:r>
            <a:r>
              <a:rPr lang="en-GB" dirty="0" err="1" smtClean="0"/>
              <a:t>mCh</a:t>
            </a:r>
            <a:r>
              <a:rPr lang="en-GB" dirty="0" smtClean="0"/>
              <a:t>-SSL</a:t>
            </a:r>
          </a:p>
          <a:p>
            <a:endParaRPr lang="en-GB" dirty="0"/>
          </a:p>
          <a:p>
            <a:r>
              <a:rPr lang="en-GB" dirty="0" smtClean="0"/>
              <a:t>Detection:	1C3 </a:t>
            </a:r>
            <a:r>
              <a:rPr lang="en-GB" dirty="0" err="1" smtClean="0"/>
              <a:t>FabMab</a:t>
            </a:r>
            <a:r>
              <a:rPr lang="en-GB" dirty="0" smtClean="0"/>
              <a:t> + GAM-AF647   @1:2,000</a:t>
            </a:r>
          </a:p>
          <a:p>
            <a:endParaRPr lang="en-GB" dirty="0"/>
          </a:p>
          <a:p>
            <a:r>
              <a:rPr lang="en-GB" dirty="0" smtClean="0"/>
              <a:t>		2E1 Fab + GAH-IgG (H+L)-AF647   @1:200</a:t>
            </a:r>
          </a:p>
          <a:p>
            <a:endParaRPr lang="en-GB" dirty="0"/>
          </a:p>
          <a:p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u="sng" dirty="0" smtClean="0"/>
              <a:t>Aims</a:t>
            </a:r>
            <a:r>
              <a:rPr lang="en-GB" dirty="0" smtClean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Confirm competition using 1C3 </a:t>
            </a:r>
            <a:r>
              <a:rPr lang="en-GB" dirty="0" err="1" smtClean="0"/>
              <a:t>FabMab</a:t>
            </a:r>
            <a:r>
              <a:rPr lang="en-GB" dirty="0" smtClean="0"/>
              <a:t> 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Confirm results in the presence of </a:t>
            </a:r>
            <a:r>
              <a:rPr lang="en-GB" dirty="0" err="1" smtClean="0"/>
              <a:t>IFNg</a:t>
            </a:r>
            <a:endParaRPr lang="en-GB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Staining with second Fab in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20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05131" y="172270"/>
            <a:ext cx="3554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150422 </a:t>
            </a:r>
            <a:r>
              <a:rPr lang="en-GB" sz="2400" dirty="0" err="1" smtClean="0"/>
              <a:t>pMHC</a:t>
            </a:r>
            <a:r>
              <a:rPr lang="en-GB" sz="2400" dirty="0" smtClean="0"/>
              <a:t> competition</a:t>
            </a:r>
          </a:p>
          <a:p>
            <a:pPr algn="ctr"/>
            <a:r>
              <a:rPr lang="en-GB" sz="2400" dirty="0" smtClean="0"/>
              <a:t>B6 fibroblasts +/- </a:t>
            </a:r>
            <a:r>
              <a:rPr lang="en-GB" sz="2400" dirty="0" err="1" smtClean="0"/>
              <a:t>mIFNg</a:t>
            </a:r>
            <a:endParaRPr lang="en-GB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124744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001224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7540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05131" y="172270"/>
            <a:ext cx="3554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150422 </a:t>
            </a:r>
            <a:r>
              <a:rPr lang="en-GB" sz="2400" dirty="0" err="1" smtClean="0"/>
              <a:t>pMHC</a:t>
            </a:r>
            <a:r>
              <a:rPr lang="en-GB" sz="2400" dirty="0" smtClean="0"/>
              <a:t> competition</a:t>
            </a:r>
          </a:p>
          <a:p>
            <a:pPr algn="ctr"/>
            <a:r>
              <a:rPr lang="en-GB" sz="2400" dirty="0" smtClean="0"/>
              <a:t>B6 fibroblasts +/- </a:t>
            </a:r>
            <a:r>
              <a:rPr lang="en-GB" sz="2400" dirty="0" err="1" smtClean="0"/>
              <a:t>mIFNg</a:t>
            </a:r>
            <a:endParaRPr lang="en-GB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6576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35478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11647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11647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214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8584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124744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27784" y="116632"/>
            <a:ext cx="3554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150422 </a:t>
            </a:r>
            <a:r>
              <a:rPr lang="en-GB" sz="2400" dirty="0" err="1" smtClean="0"/>
              <a:t>pMHC</a:t>
            </a:r>
            <a:r>
              <a:rPr lang="en-GB" sz="2400" dirty="0" smtClean="0"/>
              <a:t> competition</a:t>
            </a:r>
          </a:p>
          <a:p>
            <a:pPr algn="ctr"/>
            <a:r>
              <a:rPr lang="en-GB" sz="2400" dirty="0" smtClean="0"/>
              <a:t>B6 fibroblasts +/- </a:t>
            </a:r>
            <a:r>
              <a:rPr lang="en-GB" sz="2400" dirty="0" err="1" smtClean="0"/>
              <a:t>mIFNg</a:t>
            </a:r>
            <a:endParaRPr lang="en-GB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98" y="4005064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994" y="4000336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35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3431" y="836712"/>
            <a:ext cx="8175033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 smtClean="0"/>
              <a:t>Future work</a:t>
            </a:r>
            <a:r>
              <a:rPr lang="en-GB" dirty="0" smtClean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Compare </a:t>
            </a:r>
            <a:r>
              <a:rPr lang="en-GB" dirty="0" err="1" smtClean="0"/>
              <a:t>wt</a:t>
            </a:r>
            <a:r>
              <a:rPr lang="en-GB" dirty="0" smtClean="0"/>
              <a:t>, </a:t>
            </a:r>
            <a:r>
              <a:rPr lang="en-GB" dirty="0" err="1" smtClean="0"/>
              <a:t>Tpn</a:t>
            </a:r>
            <a:r>
              <a:rPr lang="en-GB" dirty="0" smtClean="0"/>
              <a:t> KO, </a:t>
            </a:r>
            <a:r>
              <a:rPr lang="en-GB" dirty="0" err="1" smtClean="0"/>
              <a:t>E°Tpn</a:t>
            </a:r>
            <a:r>
              <a:rPr lang="en-GB" dirty="0" smtClean="0"/>
              <a:t>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REMINDER: </a:t>
            </a:r>
          </a:p>
          <a:p>
            <a:pPr lvl="1">
              <a:lnSpc>
                <a:spcPct val="150000"/>
              </a:lnSpc>
            </a:pPr>
            <a:r>
              <a:rPr lang="en-GB" dirty="0" smtClean="0"/>
              <a:t>Even after treatment with </a:t>
            </a:r>
            <a:r>
              <a:rPr lang="en-GB" dirty="0" err="1" smtClean="0"/>
              <a:t>IFNg</a:t>
            </a:r>
            <a:r>
              <a:rPr lang="en-GB" dirty="0" smtClean="0"/>
              <a:t>, </a:t>
            </a:r>
            <a:r>
              <a:rPr lang="en-GB" dirty="0" err="1" smtClean="0"/>
              <a:t>pMHC</a:t>
            </a:r>
            <a:r>
              <a:rPr lang="en-GB" dirty="0" smtClean="0"/>
              <a:t> surface expression is still hardly detectable on </a:t>
            </a:r>
            <a:r>
              <a:rPr lang="en-GB" dirty="0" err="1" smtClean="0"/>
              <a:t>Tpn</a:t>
            </a:r>
            <a:r>
              <a:rPr lang="en-GB" dirty="0" smtClean="0"/>
              <a:t> KO cells. As </a:t>
            </a:r>
            <a:r>
              <a:rPr lang="en-GB" dirty="0" err="1" smtClean="0"/>
              <a:t>Edd</a:t>
            </a:r>
            <a:r>
              <a:rPr lang="en-GB" dirty="0" smtClean="0"/>
              <a:t> showed that </a:t>
            </a:r>
            <a:r>
              <a:rPr lang="en-GB" dirty="0" err="1"/>
              <a:t>overtrimming</a:t>
            </a:r>
            <a:r>
              <a:rPr lang="en-GB" dirty="0"/>
              <a:t> of the CT26 epitope GSW11 is enhanced in cells where contact between MHC I and </a:t>
            </a:r>
            <a:r>
              <a:rPr lang="en-GB" dirty="0" err="1"/>
              <a:t>Tapasin</a:t>
            </a:r>
            <a:r>
              <a:rPr lang="en-GB" dirty="0"/>
              <a:t> is </a:t>
            </a:r>
            <a:r>
              <a:rPr lang="en-GB" dirty="0" smtClean="0"/>
              <a:t>inhibited (T134K mutant), I started wondering if my model peptides were also being destroyed by ERAP in the absence of </a:t>
            </a:r>
            <a:r>
              <a:rPr lang="en-GB" dirty="0" err="1" smtClean="0"/>
              <a:t>tapasin</a:t>
            </a:r>
            <a:r>
              <a:rPr lang="en-GB" dirty="0"/>
              <a:t> </a:t>
            </a:r>
            <a:r>
              <a:rPr lang="en-GB" dirty="0" smtClean="0"/>
              <a:t>and tested their surface expression in the presence or absence of </a:t>
            </a:r>
            <a:r>
              <a:rPr lang="en-GB" dirty="0" err="1"/>
              <a:t>L</a:t>
            </a:r>
            <a:r>
              <a:rPr lang="en-GB" dirty="0" err="1" smtClean="0"/>
              <a:t>euSH</a:t>
            </a:r>
            <a:r>
              <a:rPr lang="en-GB" dirty="0" smtClean="0"/>
              <a:t> ERAP inhibitor.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0142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-27384"/>
            <a:ext cx="861825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130620 </a:t>
            </a:r>
            <a:r>
              <a:rPr lang="en-GB" sz="2400" dirty="0" err="1" smtClean="0"/>
              <a:t>wt</a:t>
            </a:r>
            <a:r>
              <a:rPr lang="en-GB" sz="2400" dirty="0" smtClean="0"/>
              <a:t> or </a:t>
            </a:r>
            <a:r>
              <a:rPr lang="en-GB" sz="2400" dirty="0" err="1" smtClean="0"/>
              <a:t>Tpn</a:t>
            </a:r>
            <a:r>
              <a:rPr lang="en-GB" sz="2400" dirty="0" smtClean="0"/>
              <a:t> KO fibroblasts transfected with Venus-</a:t>
            </a:r>
            <a:r>
              <a:rPr lang="en-GB" sz="2400" dirty="0" err="1" smtClean="0"/>
              <a:t>Ub</a:t>
            </a:r>
            <a:r>
              <a:rPr lang="en-GB" sz="2400" dirty="0" smtClean="0"/>
              <a:t>-peptide</a:t>
            </a:r>
          </a:p>
          <a:p>
            <a:pPr algn="ctr"/>
            <a:r>
              <a:rPr lang="en-GB" sz="2400" dirty="0" smtClean="0"/>
              <a:t>Treated or not with </a:t>
            </a:r>
            <a:r>
              <a:rPr lang="en-GB" sz="2400" dirty="0" err="1" smtClean="0"/>
              <a:t>IFNg</a:t>
            </a:r>
            <a:r>
              <a:rPr lang="en-GB" sz="2400" dirty="0" smtClean="0"/>
              <a:t> and </a:t>
            </a:r>
            <a:r>
              <a:rPr lang="en-GB" sz="2400" dirty="0" err="1" smtClean="0"/>
              <a:t>LeuSH</a:t>
            </a:r>
            <a:r>
              <a:rPr lang="en-GB" sz="2400" dirty="0" smtClean="0"/>
              <a:t> + DTT</a:t>
            </a:r>
          </a:p>
          <a:p>
            <a:pPr algn="ctr"/>
            <a:r>
              <a:rPr lang="en-GB" sz="2000" i="1" dirty="0" smtClean="0">
                <a:solidFill>
                  <a:srgbClr val="0070C0"/>
                </a:solidFill>
              </a:rPr>
              <a:t>Fab + anti-</a:t>
            </a:r>
            <a:r>
              <a:rPr lang="en-GB" sz="2000" i="1" dirty="0" err="1" smtClean="0">
                <a:solidFill>
                  <a:srgbClr val="0070C0"/>
                </a:solidFill>
              </a:rPr>
              <a:t>hC</a:t>
            </a:r>
            <a:r>
              <a:rPr lang="el-GR" sz="2000" i="1" dirty="0">
                <a:solidFill>
                  <a:srgbClr val="0070C0"/>
                </a:solidFill>
              </a:rPr>
              <a:t> κ</a:t>
            </a:r>
            <a:r>
              <a:rPr lang="en-GB" sz="2000" i="1" dirty="0">
                <a:solidFill>
                  <a:srgbClr val="0070C0"/>
                </a:solidFill>
              </a:rPr>
              <a:t>/</a:t>
            </a:r>
            <a:r>
              <a:rPr lang="el-GR" sz="2000" i="1" dirty="0">
                <a:solidFill>
                  <a:srgbClr val="0070C0"/>
                </a:solidFill>
              </a:rPr>
              <a:t>λ </a:t>
            </a:r>
            <a:r>
              <a:rPr lang="en-GB" sz="2000" i="1" dirty="0" smtClean="0">
                <a:solidFill>
                  <a:srgbClr val="0070C0"/>
                </a:solidFill>
              </a:rPr>
              <a:t>-biotin + Streptavidin-APC</a:t>
            </a:r>
            <a:endParaRPr lang="en-GB" sz="2000" i="1"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31327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648" y="1131327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11647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9601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7057" y="5715"/>
            <a:ext cx="868718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130710  </a:t>
            </a:r>
            <a:r>
              <a:rPr lang="en-GB" sz="2400" dirty="0" err="1" smtClean="0"/>
              <a:t>wt</a:t>
            </a:r>
            <a:r>
              <a:rPr lang="en-GB" sz="2400" dirty="0" smtClean="0"/>
              <a:t> or </a:t>
            </a:r>
            <a:r>
              <a:rPr lang="en-GB" sz="2400" dirty="0" err="1" smtClean="0"/>
              <a:t>Tpn</a:t>
            </a:r>
            <a:r>
              <a:rPr lang="en-GB" sz="2400" dirty="0" smtClean="0"/>
              <a:t> KO fibroblasts transfected with Venus-</a:t>
            </a:r>
            <a:r>
              <a:rPr lang="en-GB" sz="2400" dirty="0" err="1" smtClean="0"/>
              <a:t>Ub</a:t>
            </a:r>
            <a:r>
              <a:rPr lang="en-GB" sz="2400" dirty="0" smtClean="0"/>
              <a:t>-peptide</a:t>
            </a:r>
          </a:p>
          <a:p>
            <a:pPr algn="ctr"/>
            <a:r>
              <a:rPr lang="en-GB" sz="2400" dirty="0" smtClean="0"/>
              <a:t>Treated or not with </a:t>
            </a:r>
            <a:r>
              <a:rPr lang="en-GB" sz="2400" dirty="0" err="1" smtClean="0"/>
              <a:t>IFNg</a:t>
            </a:r>
            <a:r>
              <a:rPr lang="en-GB" sz="2400" dirty="0" smtClean="0"/>
              <a:t> and </a:t>
            </a:r>
            <a:r>
              <a:rPr lang="en-GB" sz="2400" dirty="0" err="1" smtClean="0"/>
              <a:t>LeuSH</a:t>
            </a:r>
            <a:r>
              <a:rPr lang="en-GB" sz="2400" dirty="0" smtClean="0"/>
              <a:t> + DTT</a:t>
            </a:r>
          </a:p>
          <a:p>
            <a:pPr algn="ctr"/>
            <a:r>
              <a:rPr lang="en-GB" sz="2000" i="1" dirty="0" smtClean="0">
                <a:solidFill>
                  <a:srgbClr val="0070C0"/>
                </a:solidFill>
              </a:rPr>
              <a:t>Fab + anti-</a:t>
            </a:r>
            <a:r>
              <a:rPr lang="en-GB" sz="2000" i="1" dirty="0" err="1" smtClean="0">
                <a:solidFill>
                  <a:srgbClr val="0070C0"/>
                </a:solidFill>
              </a:rPr>
              <a:t>hC</a:t>
            </a:r>
            <a:r>
              <a:rPr lang="en-GB" sz="2000" i="1" dirty="0" smtClean="0">
                <a:solidFill>
                  <a:srgbClr val="0070C0"/>
                </a:solidFill>
              </a:rPr>
              <a:t> </a:t>
            </a:r>
            <a:r>
              <a:rPr lang="el-GR" sz="2000" i="1" dirty="0" smtClean="0">
                <a:solidFill>
                  <a:srgbClr val="0070C0"/>
                </a:solidFill>
              </a:rPr>
              <a:t>κ</a:t>
            </a:r>
            <a:r>
              <a:rPr lang="en-GB" sz="2000" i="1" dirty="0" smtClean="0">
                <a:solidFill>
                  <a:srgbClr val="0070C0"/>
                </a:solidFill>
              </a:rPr>
              <a:t>/</a:t>
            </a:r>
            <a:r>
              <a:rPr lang="el-GR" sz="2000" i="1" dirty="0" smtClean="0">
                <a:solidFill>
                  <a:srgbClr val="0070C0"/>
                </a:solidFill>
              </a:rPr>
              <a:t>λ</a:t>
            </a:r>
            <a:r>
              <a:rPr lang="en-GB" sz="2000" i="1" dirty="0" smtClean="0">
                <a:solidFill>
                  <a:srgbClr val="0070C0"/>
                </a:solidFill>
              </a:rPr>
              <a:t>  </a:t>
            </a:r>
            <a:r>
              <a:rPr lang="en-GB" sz="2000" i="1" dirty="0" err="1" smtClean="0">
                <a:solidFill>
                  <a:srgbClr val="0070C0"/>
                </a:solidFill>
              </a:rPr>
              <a:t>Mab</a:t>
            </a:r>
            <a:r>
              <a:rPr lang="en-GB" sz="2000" i="1" dirty="0" smtClean="0">
                <a:solidFill>
                  <a:srgbClr val="0070C0"/>
                </a:solidFill>
              </a:rPr>
              <a:t> + RAM IgG1- BV421</a:t>
            </a:r>
            <a:endParaRPr lang="en-GB" sz="2000" i="1"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70" y="1200592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473" y="1200592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080912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12030" y="4854246"/>
            <a:ext cx="1992212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Sensitivity to ERAP:</a:t>
            </a:r>
          </a:p>
          <a:p>
            <a:r>
              <a:rPr lang="en-GB" dirty="0" smtClean="0"/>
              <a:t>LSL &gt; SSL &gt; ASN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430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10349" y="116632"/>
            <a:ext cx="3589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150507 </a:t>
            </a:r>
            <a:r>
              <a:rPr lang="en-GB" sz="2400" dirty="0" err="1" smtClean="0"/>
              <a:t>pMHC</a:t>
            </a:r>
            <a:r>
              <a:rPr lang="en-GB" sz="2400" dirty="0" smtClean="0"/>
              <a:t> competition</a:t>
            </a:r>
          </a:p>
          <a:p>
            <a:pPr algn="ctr"/>
            <a:endParaRPr lang="en-GB" sz="2400" dirty="0"/>
          </a:p>
        </p:txBody>
      </p:sp>
      <p:sp>
        <p:nvSpPr>
          <p:cNvPr id="2" name="Rectangle 1"/>
          <p:cNvSpPr/>
          <p:nvPr/>
        </p:nvSpPr>
        <p:spPr>
          <a:xfrm>
            <a:off x="467544" y="2161887"/>
            <a:ext cx="842493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Cells:	</a:t>
            </a:r>
            <a:r>
              <a:rPr lang="en-GB" dirty="0" smtClean="0"/>
              <a:t>C57BL/6 fibroblasts, </a:t>
            </a:r>
            <a:r>
              <a:rPr lang="en-GB" dirty="0" err="1" smtClean="0"/>
              <a:t>Tpn</a:t>
            </a:r>
            <a:r>
              <a:rPr lang="en-GB" dirty="0" smtClean="0"/>
              <a:t> KO fibroblasts and ERAP and </a:t>
            </a:r>
            <a:r>
              <a:rPr lang="en-GB" dirty="0" err="1" smtClean="0"/>
              <a:t>Tpn</a:t>
            </a:r>
            <a:r>
              <a:rPr lang="en-GB" dirty="0" smtClean="0"/>
              <a:t> double KO</a:t>
            </a:r>
          </a:p>
          <a:p>
            <a:r>
              <a:rPr lang="en-GB" dirty="0"/>
              <a:t>	</a:t>
            </a:r>
            <a:r>
              <a:rPr lang="en-GB" dirty="0" smtClean="0"/>
              <a:t> 	</a:t>
            </a:r>
          </a:p>
          <a:p>
            <a:r>
              <a:rPr lang="en-GB" dirty="0"/>
              <a:t>	</a:t>
            </a:r>
            <a:r>
              <a:rPr lang="en-GB" dirty="0" smtClean="0"/>
              <a:t>6 </a:t>
            </a:r>
            <a:r>
              <a:rPr lang="en-GB" dirty="0"/>
              <a:t>cm </a:t>
            </a:r>
            <a:r>
              <a:rPr lang="en-GB" dirty="0" err="1"/>
              <a:t>P.d</a:t>
            </a:r>
            <a:r>
              <a:rPr lang="en-GB" dirty="0"/>
              <a:t>. containing 2x10</a:t>
            </a:r>
            <a:r>
              <a:rPr lang="en-GB" baseline="30000" dirty="0"/>
              <a:t>5</a:t>
            </a:r>
            <a:r>
              <a:rPr lang="en-GB" dirty="0"/>
              <a:t> cells / 6 ml </a:t>
            </a:r>
          </a:p>
          <a:p>
            <a:endParaRPr lang="en-GB" dirty="0"/>
          </a:p>
          <a:p>
            <a:r>
              <a:rPr lang="en-GB" dirty="0"/>
              <a:t>	+/- </a:t>
            </a:r>
            <a:r>
              <a:rPr lang="en-GB" dirty="0" err="1"/>
              <a:t>mIFNg</a:t>
            </a:r>
            <a:endParaRPr lang="en-GB" dirty="0"/>
          </a:p>
          <a:p>
            <a:endParaRPr lang="en-GB" dirty="0"/>
          </a:p>
          <a:p>
            <a:r>
              <a:rPr lang="en-GB" dirty="0"/>
              <a:t>Transfections:	V-ASN, V-LSL or V-SSL + </a:t>
            </a:r>
            <a:r>
              <a:rPr lang="en-GB" dirty="0" err="1"/>
              <a:t>mCh</a:t>
            </a:r>
            <a:r>
              <a:rPr lang="en-GB" dirty="0"/>
              <a:t>-SSL</a:t>
            </a:r>
          </a:p>
          <a:p>
            <a:endParaRPr lang="en-GB" dirty="0"/>
          </a:p>
          <a:p>
            <a:r>
              <a:rPr lang="en-GB" dirty="0"/>
              <a:t>Detection:	1C3 </a:t>
            </a:r>
            <a:r>
              <a:rPr lang="en-GB" dirty="0" err="1"/>
              <a:t>FabMab</a:t>
            </a:r>
            <a:r>
              <a:rPr lang="en-GB" dirty="0"/>
              <a:t> + GAM-AF647   @1:2,000</a:t>
            </a:r>
          </a:p>
          <a:p>
            <a:endParaRPr lang="en-GB" dirty="0"/>
          </a:p>
          <a:p>
            <a:r>
              <a:rPr lang="en-GB" dirty="0"/>
              <a:t>		2E1 Fab + GAH-IgG (H+L)-AF647   @1:200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921494"/>
            <a:ext cx="842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Using </a:t>
            </a:r>
            <a:r>
              <a:rPr lang="en-GB" dirty="0" err="1" smtClean="0"/>
              <a:t>LeuSH</a:t>
            </a:r>
            <a:r>
              <a:rPr lang="en-GB" dirty="0" smtClean="0"/>
              <a:t> does not guarantee 100% inhibition of ERAP and the % of inhibition might vary between experiments. To obtain a better consistency I will be using ERAP </a:t>
            </a:r>
            <a:r>
              <a:rPr lang="en-GB" dirty="0" err="1" smtClean="0"/>
              <a:t>Tpn</a:t>
            </a:r>
            <a:r>
              <a:rPr lang="en-GB" dirty="0" smtClean="0"/>
              <a:t> double KO cells obtained from </a:t>
            </a:r>
            <a:r>
              <a:rPr lang="en-GB" dirty="0" err="1" smtClean="0"/>
              <a:t>Nilab</a:t>
            </a:r>
            <a:r>
              <a:rPr lang="en-GB" dirty="0" smtClean="0"/>
              <a:t> </a:t>
            </a:r>
            <a:r>
              <a:rPr lang="en-GB" dirty="0" err="1" smtClean="0"/>
              <a:t>Shastri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061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10349" y="116632"/>
            <a:ext cx="3589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150507 </a:t>
            </a:r>
            <a:r>
              <a:rPr lang="en-GB" sz="2400" dirty="0" err="1" smtClean="0"/>
              <a:t>pMHC</a:t>
            </a:r>
            <a:r>
              <a:rPr lang="en-GB" sz="2400" dirty="0" smtClean="0"/>
              <a:t> competition</a:t>
            </a:r>
          </a:p>
          <a:p>
            <a:pPr algn="ctr"/>
            <a:r>
              <a:rPr lang="en-GB" sz="2400" dirty="0" smtClean="0"/>
              <a:t>B6 </a:t>
            </a:r>
            <a:r>
              <a:rPr lang="en-GB" sz="2400" dirty="0" err="1" smtClean="0"/>
              <a:t>wt</a:t>
            </a:r>
            <a:r>
              <a:rPr lang="en-GB" sz="2400" dirty="0" smtClean="0"/>
              <a:t> fibroblasts +/- </a:t>
            </a:r>
            <a:r>
              <a:rPr lang="en-GB" sz="2400" dirty="0" err="1" smtClean="0"/>
              <a:t>mIFNg</a:t>
            </a:r>
            <a:endParaRPr lang="en-GB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5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767" y="1052736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933056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86" y="3933055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68344" y="4149080"/>
            <a:ext cx="1056700" cy="24622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000" dirty="0" smtClean="0"/>
              <a:t>Not enough cells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760128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6023" y="116632"/>
            <a:ext cx="3818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150507 </a:t>
            </a:r>
            <a:r>
              <a:rPr lang="en-GB" sz="2400" dirty="0" err="1" smtClean="0"/>
              <a:t>pMHC</a:t>
            </a:r>
            <a:r>
              <a:rPr lang="en-GB" sz="2400" dirty="0" smtClean="0"/>
              <a:t> competition</a:t>
            </a:r>
          </a:p>
          <a:p>
            <a:pPr algn="ctr"/>
            <a:r>
              <a:rPr lang="en-GB" sz="2400" dirty="0" smtClean="0"/>
              <a:t> </a:t>
            </a:r>
            <a:r>
              <a:rPr lang="en-GB" sz="2400" dirty="0" err="1" smtClean="0"/>
              <a:t>Tpn</a:t>
            </a:r>
            <a:r>
              <a:rPr lang="en-GB" sz="2400" dirty="0" smtClean="0"/>
              <a:t> KO fibroblasts +/- </a:t>
            </a:r>
            <a:r>
              <a:rPr lang="en-GB" sz="2400" dirty="0" err="1" smtClean="0"/>
              <a:t>mIFNg</a:t>
            </a:r>
            <a:endParaRPr lang="en-GB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78" y="1124744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24744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76" y="4005064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05064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60232" y="303039"/>
            <a:ext cx="230425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Very poor transfection  efficiency</a:t>
            </a:r>
          </a:p>
          <a:p>
            <a:r>
              <a:rPr lang="en-GB" sz="1200" dirty="0"/>
              <a:t>e</a:t>
            </a:r>
            <a:r>
              <a:rPr lang="en-GB" sz="1200" dirty="0" smtClean="0"/>
              <a:t>specially in the presence of </a:t>
            </a:r>
            <a:r>
              <a:rPr lang="en-GB" sz="1200" dirty="0" err="1" smtClean="0"/>
              <a:t>IFNg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046628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05131" y="172270"/>
            <a:ext cx="3554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150318 </a:t>
            </a:r>
            <a:r>
              <a:rPr lang="en-GB" sz="2400" dirty="0" err="1" smtClean="0"/>
              <a:t>pMHC</a:t>
            </a:r>
            <a:r>
              <a:rPr lang="en-GB" sz="2400" dirty="0" smtClean="0"/>
              <a:t> competition</a:t>
            </a:r>
            <a:endParaRPr lang="en-GB" sz="2400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61048"/>
            <a:ext cx="4298264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18" y="976218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889" y="976217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18" y="3933056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6733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933055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64514" y="116632"/>
            <a:ext cx="40813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150507 </a:t>
            </a:r>
            <a:r>
              <a:rPr lang="en-GB" sz="2400" dirty="0" err="1" smtClean="0"/>
              <a:t>pMHC</a:t>
            </a:r>
            <a:r>
              <a:rPr lang="en-GB" sz="2400" dirty="0" smtClean="0"/>
              <a:t> competition</a:t>
            </a:r>
          </a:p>
          <a:p>
            <a:pPr algn="ctr"/>
            <a:r>
              <a:rPr lang="en-GB" sz="2400" dirty="0" smtClean="0"/>
              <a:t>B6 </a:t>
            </a:r>
            <a:r>
              <a:rPr lang="en-GB" sz="2400" dirty="0" err="1" smtClean="0"/>
              <a:t>E°Tpn</a:t>
            </a:r>
            <a:r>
              <a:rPr lang="en-GB" sz="2400" dirty="0" smtClean="0"/>
              <a:t>° fibroblasts +/- </a:t>
            </a:r>
            <a:r>
              <a:rPr lang="en-GB" sz="2400" dirty="0" err="1" smtClean="0"/>
              <a:t>mIFNg</a:t>
            </a:r>
            <a:endParaRPr lang="en-GB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83" y="1052736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052735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83" y="3933056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707853"/>
            <a:ext cx="1054100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668344" y="4221088"/>
            <a:ext cx="1056700" cy="24622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000" dirty="0" smtClean="0"/>
              <a:t>Not enough cells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607826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10349" y="116632"/>
            <a:ext cx="3589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150520 </a:t>
            </a:r>
            <a:r>
              <a:rPr lang="en-GB" sz="2400" dirty="0" err="1" smtClean="0"/>
              <a:t>pMHC</a:t>
            </a:r>
            <a:r>
              <a:rPr lang="en-GB" sz="2400" dirty="0" smtClean="0"/>
              <a:t> competition</a:t>
            </a:r>
          </a:p>
          <a:p>
            <a:pPr algn="ctr"/>
            <a:r>
              <a:rPr lang="en-GB" sz="2400" dirty="0" smtClean="0"/>
              <a:t>B6 </a:t>
            </a:r>
            <a:r>
              <a:rPr lang="en-GB" sz="2400" dirty="0" err="1" smtClean="0"/>
              <a:t>wt</a:t>
            </a:r>
            <a:r>
              <a:rPr lang="en-GB" sz="2400" dirty="0" smtClean="0"/>
              <a:t> fibroblasts +/- </a:t>
            </a:r>
            <a:r>
              <a:rPr lang="en-GB" sz="2400" dirty="0" err="1" smtClean="0"/>
              <a:t>mIFNg</a:t>
            </a:r>
            <a:endParaRPr lang="en-GB" sz="24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96751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05064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8526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10349" y="116632"/>
            <a:ext cx="3589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150520 </a:t>
            </a:r>
            <a:r>
              <a:rPr lang="en-GB" sz="2400" dirty="0" err="1" smtClean="0"/>
              <a:t>pMHC</a:t>
            </a:r>
            <a:r>
              <a:rPr lang="en-GB" sz="2400" dirty="0" smtClean="0"/>
              <a:t> competition</a:t>
            </a:r>
          </a:p>
          <a:p>
            <a:pPr algn="ctr"/>
            <a:r>
              <a:rPr lang="en-GB" sz="2400" dirty="0" smtClean="0"/>
              <a:t>B6 </a:t>
            </a:r>
            <a:r>
              <a:rPr lang="en-GB" sz="2400" dirty="0" err="1" smtClean="0"/>
              <a:t>wt</a:t>
            </a:r>
            <a:r>
              <a:rPr lang="en-GB" sz="2400" dirty="0" smtClean="0"/>
              <a:t> fibroblasts +/- </a:t>
            </a:r>
            <a:r>
              <a:rPr lang="en-GB" sz="2400" dirty="0" err="1" smtClean="0"/>
              <a:t>mIFNg</a:t>
            </a:r>
            <a:endParaRPr lang="en-GB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81" y="1052736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52736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969" y="3933056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902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6025" y="116632"/>
            <a:ext cx="3818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150520 </a:t>
            </a:r>
            <a:r>
              <a:rPr lang="en-GB" sz="2400" dirty="0" err="1" smtClean="0"/>
              <a:t>pMHC</a:t>
            </a:r>
            <a:r>
              <a:rPr lang="en-GB" sz="2400" dirty="0" smtClean="0"/>
              <a:t> competition</a:t>
            </a:r>
          </a:p>
          <a:p>
            <a:pPr algn="ctr"/>
            <a:r>
              <a:rPr lang="en-GB" sz="2400" dirty="0" err="1" smtClean="0"/>
              <a:t>Tpn</a:t>
            </a:r>
            <a:r>
              <a:rPr lang="en-GB" sz="2400" dirty="0" smtClean="0"/>
              <a:t> KO fibroblasts +/- </a:t>
            </a:r>
            <a:r>
              <a:rPr lang="en-GB" sz="2400" dirty="0" err="1" smtClean="0"/>
              <a:t>mIFNg</a:t>
            </a:r>
            <a:endParaRPr lang="en-GB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83" y="1052736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052978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933056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401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6025" y="116632"/>
            <a:ext cx="3818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150520 </a:t>
            </a:r>
            <a:r>
              <a:rPr lang="en-GB" sz="2400" dirty="0" err="1" smtClean="0"/>
              <a:t>pMHC</a:t>
            </a:r>
            <a:r>
              <a:rPr lang="en-GB" sz="2400" dirty="0" smtClean="0"/>
              <a:t> competition</a:t>
            </a:r>
          </a:p>
          <a:p>
            <a:pPr algn="ctr"/>
            <a:r>
              <a:rPr lang="en-GB" sz="2400" dirty="0" err="1" smtClean="0"/>
              <a:t>Tpn</a:t>
            </a:r>
            <a:r>
              <a:rPr lang="en-GB" sz="2400" dirty="0" smtClean="0"/>
              <a:t> KO fibroblasts +/- </a:t>
            </a:r>
            <a:r>
              <a:rPr lang="en-GB" sz="2400" dirty="0" err="1" smtClean="0"/>
              <a:t>mIFNg</a:t>
            </a:r>
            <a:endParaRPr lang="en-GB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83" y="947629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47628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61048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4229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5617" y="116632"/>
            <a:ext cx="3759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150520 </a:t>
            </a:r>
            <a:r>
              <a:rPr lang="en-GB" sz="2400" dirty="0" err="1" smtClean="0"/>
              <a:t>pMHC</a:t>
            </a:r>
            <a:r>
              <a:rPr lang="en-GB" sz="2400" dirty="0" smtClean="0"/>
              <a:t> competition</a:t>
            </a:r>
          </a:p>
          <a:p>
            <a:pPr algn="ctr"/>
            <a:r>
              <a:rPr lang="en-GB" sz="2400" dirty="0" err="1" smtClean="0"/>
              <a:t>E°Tpn</a:t>
            </a:r>
            <a:r>
              <a:rPr lang="en-GB" sz="2400" dirty="0" smtClean="0"/>
              <a:t>° fibroblasts +/- </a:t>
            </a:r>
            <a:r>
              <a:rPr lang="en-GB" sz="2400" dirty="0" err="1" smtClean="0"/>
              <a:t>mIFNg</a:t>
            </a:r>
            <a:endParaRPr lang="en-GB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929360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20" y="1052736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019436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759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5617" y="116632"/>
            <a:ext cx="3759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150520 </a:t>
            </a:r>
            <a:r>
              <a:rPr lang="en-GB" sz="2400" dirty="0" err="1" smtClean="0"/>
              <a:t>pMHC</a:t>
            </a:r>
            <a:r>
              <a:rPr lang="en-GB" sz="2400" dirty="0" smtClean="0"/>
              <a:t> competition</a:t>
            </a:r>
          </a:p>
          <a:p>
            <a:pPr algn="ctr"/>
            <a:r>
              <a:rPr lang="en-GB" sz="2400" dirty="0" err="1" smtClean="0"/>
              <a:t>E°Tpn</a:t>
            </a:r>
            <a:r>
              <a:rPr lang="en-GB" sz="2400" dirty="0" smtClean="0"/>
              <a:t>° fibroblasts +/- </a:t>
            </a:r>
            <a:r>
              <a:rPr lang="en-GB" sz="2400" dirty="0" err="1" smtClean="0"/>
              <a:t>mIFNg</a:t>
            </a:r>
            <a:endParaRPr lang="en-GB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84" y="1052736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052736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933056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2535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496" y="44624"/>
            <a:ext cx="900100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 smtClean="0"/>
              <a:t>Results</a:t>
            </a:r>
            <a:r>
              <a:rPr lang="en-GB" dirty="0" smtClean="0"/>
              <a:t>: 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Competition </a:t>
            </a:r>
            <a:r>
              <a:rPr lang="en-GB" dirty="0"/>
              <a:t>between peptides </a:t>
            </a:r>
            <a:r>
              <a:rPr lang="en-GB" dirty="0" smtClean="0"/>
              <a:t>can be observed.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Hierarchy of </a:t>
            </a:r>
            <a:r>
              <a:rPr lang="en-GB" dirty="0" smtClean="0"/>
              <a:t>competition: competition stronger with ASN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Test double </a:t>
            </a:r>
            <a:r>
              <a:rPr lang="en-GB" dirty="0" smtClean="0"/>
              <a:t>labelling: GAH-AF647 cross-reacts with 1C3 </a:t>
            </a:r>
            <a:r>
              <a:rPr lang="en-GB" dirty="0" err="1" smtClean="0"/>
              <a:t>FAbMab</a:t>
            </a:r>
            <a:r>
              <a:rPr lang="en-GB" dirty="0" smtClean="0"/>
              <a:t>!!!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Check plasmid DNA via transfection </a:t>
            </a:r>
            <a:r>
              <a:rPr lang="en-GB" dirty="0" smtClean="0"/>
              <a:t>efficiency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V-ASN 	56%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V-LSL	49%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V-SSL	54%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mCh</a:t>
            </a:r>
            <a:r>
              <a:rPr lang="en-GB" dirty="0" smtClean="0"/>
              <a:t>-SSL	56%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Compare RAM-BV421 and GAM-AF647 using </a:t>
            </a:r>
            <a:r>
              <a:rPr lang="en-GB" dirty="0" err="1"/>
              <a:t>pCMV</a:t>
            </a:r>
            <a:r>
              <a:rPr lang="en-GB" dirty="0"/>
              <a:t>-SIINFEKL + </a:t>
            </a:r>
            <a:r>
              <a:rPr lang="en-GB" dirty="0" err="1"/>
              <a:t>Mab</a:t>
            </a:r>
            <a:r>
              <a:rPr lang="en-GB" dirty="0"/>
              <a:t> </a:t>
            </a:r>
            <a:r>
              <a:rPr lang="en-GB" dirty="0" smtClean="0"/>
              <a:t>D1: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GAM-AF647:   35,566 (P3) – 371 (P1) = 	35,195	More sensitive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RAM-BV421:   23,184 (P2) – 1504 (P1) = 	21,680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8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5131" y="172270"/>
            <a:ext cx="3554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150325 </a:t>
            </a:r>
            <a:r>
              <a:rPr lang="en-GB" sz="2400" dirty="0" err="1" smtClean="0"/>
              <a:t>pMHC</a:t>
            </a:r>
            <a:r>
              <a:rPr lang="en-GB" sz="2400" dirty="0" smtClean="0"/>
              <a:t> competition</a:t>
            </a: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070999"/>
            <a:ext cx="8190127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Cells:	</a:t>
            </a:r>
            <a:r>
              <a:rPr lang="en-GB" dirty="0"/>
              <a:t> C57BL/6 fibroblasts:   2 wells containing 10</a:t>
            </a:r>
            <a:r>
              <a:rPr lang="en-GB" baseline="30000" dirty="0"/>
              <a:t>5</a:t>
            </a:r>
            <a:r>
              <a:rPr lang="en-GB" dirty="0"/>
              <a:t> cells / 3 ml / well in 6W plates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Transfections:	V-ASN, V-LSL or V-SSL + </a:t>
            </a:r>
            <a:r>
              <a:rPr lang="en-GB" dirty="0" err="1" smtClean="0"/>
              <a:t>mCh</a:t>
            </a:r>
            <a:r>
              <a:rPr lang="en-GB" dirty="0" smtClean="0"/>
              <a:t>-SSL</a:t>
            </a:r>
          </a:p>
          <a:p>
            <a:endParaRPr lang="en-GB" dirty="0"/>
          </a:p>
          <a:p>
            <a:r>
              <a:rPr lang="en-GB" dirty="0" smtClean="0"/>
              <a:t>Detection:	1C3 </a:t>
            </a:r>
            <a:r>
              <a:rPr lang="en-GB" dirty="0" err="1" smtClean="0"/>
              <a:t>FabMab</a:t>
            </a:r>
            <a:r>
              <a:rPr lang="en-GB" dirty="0" smtClean="0"/>
              <a:t> + RAM-IGg1-BV421   @1:500</a:t>
            </a:r>
          </a:p>
          <a:p>
            <a:endParaRPr lang="en-GB" dirty="0"/>
          </a:p>
          <a:p>
            <a:r>
              <a:rPr lang="en-GB" dirty="0" smtClean="0"/>
              <a:t>		E10 or 2E1 </a:t>
            </a:r>
            <a:r>
              <a:rPr lang="en-GB" dirty="0" err="1" smtClean="0"/>
              <a:t>Fabs</a:t>
            </a:r>
            <a:r>
              <a:rPr lang="en-GB" dirty="0" smtClean="0"/>
              <a:t> + GAH-IgG (H+L)-AF647   @1:200</a:t>
            </a:r>
          </a:p>
          <a:p>
            <a:endParaRPr lang="en-GB" dirty="0"/>
          </a:p>
          <a:p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u="sng" dirty="0" smtClean="0"/>
              <a:t>Aims</a:t>
            </a:r>
            <a:r>
              <a:rPr lang="en-GB" dirty="0" smtClean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Confirm competition using 1C3 </a:t>
            </a:r>
            <a:r>
              <a:rPr lang="en-GB" dirty="0" err="1" smtClean="0"/>
              <a:t>FabMab</a:t>
            </a:r>
            <a:r>
              <a:rPr lang="en-GB" dirty="0" smtClean="0"/>
              <a:t> + RAM-BV421 on its own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Staining with second Fab in parallel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Compare transfection efficiencies in 6W plates and in 10 cm </a:t>
            </a:r>
            <a:r>
              <a:rPr lang="en-GB" dirty="0" err="1" smtClean="0"/>
              <a:t>P.d</a:t>
            </a:r>
            <a:r>
              <a:rPr lang="en-GB" dirty="0" smtClean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Compare RAM-BV421 and GAM-AF647 using V-SSL transfected cells + 1C3 </a:t>
            </a:r>
            <a:r>
              <a:rPr lang="en-GB" dirty="0" err="1" smtClean="0"/>
              <a:t>FabMab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459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05131" y="172270"/>
            <a:ext cx="3554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150325 </a:t>
            </a:r>
            <a:r>
              <a:rPr lang="en-GB" sz="2400" dirty="0" err="1" smtClean="0"/>
              <a:t>pMHC</a:t>
            </a:r>
            <a:r>
              <a:rPr lang="en-GB" sz="2400" dirty="0" smtClean="0"/>
              <a:t> competition</a:t>
            </a:r>
            <a:endParaRPr lang="en-GB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3" y="908720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889" y="908720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3" y="3861048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789040"/>
            <a:ext cx="4355976" cy="303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3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008904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20688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0688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05131" y="172270"/>
            <a:ext cx="3554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150325 </a:t>
            </a:r>
            <a:r>
              <a:rPr lang="en-GB" sz="2400" dirty="0" err="1" smtClean="0"/>
              <a:t>pMHC</a:t>
            </a:r>
            <a:r>
              <a:rPr lang="en-GB" sz="2400" dirty="0" smtClean="0"/>
              <a:t> competition</a:t>
            </a:r>
            <a:endParaRPr lang="en-GB" sz="2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45024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884368" y="4324454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LSL not ASN</a:t>
            </a:r>
            <a:endParaRPr lang="en-GB" sz="12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98" y="3645024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8648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008" y="116632"/>
            <a:ext cx="90364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 smtClean="0"/>
              <a:t>Results</a:t>
            </a:r>
            <a:r>
              <a:rPr lang="en-GB" dirty="0" smtClean="0"/>
              <a:t>: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Competition confirmed using </a:t>
            </a:r>
            <a:r>
              <a:rPr lang="en-GB" dirty="0"/>
              <a:t>1C3 </a:t>
            </a:r>
            <a:r>
              <a:rPr lang="en-GB" dirty="0" err="1"/>
              <a:t>FabMab</a:t>
            </a:r>
            <a:r>
              <a:rPr lang="en-GB" dirty="0"/>
              <a:t> + </a:t>
            </a:r>
            <a:r>
              <a:rPr lang="en-GB" dirty="0" smtClean="0"/>
              <a:t>RAM-BV421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Staining with second Fab in </a:t>
            </a:r>
            <a:r>
              <a:rPr lang="en-GB" dirty="0" smtClean="0"/>
              <a:t>parallel: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No staining with E10: too old? Yes.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2E1: poor staining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Compare transfection efficiencies in 6W plates and in 10 cm </a:t>
            </a:r>
            <a:r>
              <a:rPr lang="en-GB" dirty="0" err="1"/>
              <a:t>P.d</a:t>
            </a:r>
            <a:r>
              <a:rPr lang="en-GB" dirty="0"/>
              <a:t>. </a:t>
            </a:r>
            <a:endParaRPr lang="en-GB" dirty="0" smtClean="0"/>
          </a:p>
          <a:p>
            <a:r>
              <a:rPr lang="en-GB" dirty="0" smtClean="0"/>
              <a:t>	V-ASN</a:t>
            </a:r>
            <a:r>
              <a:rPr lang="en-GB" dirty="0"/>
              <a:t>	56.5%</a:t>
            </a:r>
          </a:p>
          <a:p>
            <a:r>
              <a:rPr lang="en-GB" dirty="0" smtClean="0"/>
              <a:t>	V-LSL</a:t>
            </a:r>
            <a:r>
              <a:rPr lang="en-GB" dirty="0"/>
              <a:t>	52.5%</a:t>
            </a:r>
          </a:p>
          <a:p>
            <a:r>
              <a:rPr lang="en-GB" dirty="0" smtClean="0"/>
              <a:t>	V-SSL</a:t>
            </a:r>
            <a:r>
              <a:rPr lang="en-GB" dirty="0"/>
              <a:t>	58.8%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mCh</a:t>
            </a:r>
            <a:r>
              <a:rPr lang="en-GB" dirty="0" smtClean="0"/>
              <a:t>-SSL</a:t>
            </a:r>
            <a:r>
              <a:rPr lang="en-GB" dirty="0"/>
              <a:t>	60.9%</a:t>
            </a:r>
          </a:p>
          <a:p>
            <a:endParaRPr lang="en-GB" dirty="0"/>
          </a:p>
          <a:p>
            <a:r>
              <a:rPr lang="en-GB" dirty="0" smtClean="0"/>
              <a:t>	10 </a:t>
            </a:r>
            <a:r>
              <a:rPr lang="en-GB" dirty="0"/>
              <a:t>cm </a:t>
            </a:r>
            <a:r>
              <a:rPr lang="en-GB" dirty="0" err="1"/>
              <a:t>P.d</a:t>
            </a:r>
            <a:r>
              <a:rPr lang="en-GB" dirty="0"/>
              <a:t>.   50%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Compare RAM-BV421 and GAM-AF647 using V-SSL transfected cells + 1C3 </a:t>
            </a:r>
            <a:r>
              <a:rPr lang="en-GB" dirty="0" err="1"/>
              <a:t>FabMab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6365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5131" y="15007"/>
            <a:ext cx="3554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150401 </a:t>
            </a:r>
            <a:r>
              <a:rPr lang="en-GB" sz="2400" dirty="0" err="1" smtClean="0"/>
              <a:t>pMHC</a:t>
            </a:r>
            <a:r>
              <a:rPr lang="en-GB" sz="2400" dirty="0" smtClean="0"/>
              <a:t> competition</a:t>
            </a: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548680"/>
            <a:ext cx="8928992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Reminder</a:t>
            </a:r>
            <a:r>
              <a:rPr lang="en-GB" dirty="0" smtClean="0"/>
              <a:t>:   the ultimate aim of this project is to compare competitions in the presence and in the absence of </a:t>
            </a:r>
            <a:r>
              <a:rPr lang="en-GB" dirty="0" err="1" smtClean="0"/>
              <a:t>tapasin</a:t>
            </a:r>
            <a:r>
              <a:rPr lang="en-GB" dirty="0" smtClean="0"/>
              <a:t>. However, previous experiments showed that due the low MHC surface expression in </a:t>
            </a:r>
            <a:r>
              <a:rPr lang="en-GB" dirty="0" err="1" smtClean="0"/>
              <a:t>Tpn</a:t>
            </a:r>
            <a:r>
              <a:rPr lang="en-GB" dirty="0" smtClean="0"/>
              <a:t> KO cells detection  of our model </a:t>
            </a:r>
            <a:r>
              <a:rPr lang="en-GB" dirty="0" err="1" smtClean="0"/>
              <a:t>pMHC</a:t>
            </a:r>
            <a:r>
              <a:rPr lang="en-GB" dirty="0" smtClean="0"/>
              <a:t> complexes is problematic. We will need to boost the MHC expression in </a:t>
            </a:r>
            <a:r>
              <a:rPr lang="en-GB" dirty="0" err="1" smtClean="0"/>
              <a:t>Tpn</a:t>
            </a:r>
            <a:r>
              <a:rPr lang="en-GB" dirty="0" smtClean="0"/>
              <a:t> KO cells by treating the cells with </a:t>
            </a:r>
            <a:r>
              <a:rPr lang="en-GB" dirty="0" err="1" smtClean="0"/>
              <a:t>IFNg</a:t>
            </a:r>
            <a:r>
              <a:rPr lang="en-GB" dirty="0" smtClean="0"/>
              <a:t>. We need therefore to check first in </a:t>
            </a:r>
            <a:r>
              <a:rPr lang="en-GB" dirty="0" err="1" smtClean="0"/>
              <a:t>wt</a:t>
            </a:r>
            <a:r>
              <a:rPr lang="en-GB" dirty="0" smtClean="0"/>
              <a:t> cells that </a:t>
            </a:r>
            <a:r>
              <a:rPr lang="en-GB" dirty="0" err="1" smtClean="0"/>
              <a:t>IFNg</a:t>
            </a:r>
            <a:r>
              <a:rPr lang="en-GB" dirty="0" smtClean="0"/>
              <a:t> treatment does not affect the competitions.</a:t>
            </a:r>
          </a:p>
          <a:p>
            <a:endParaRPr lang="en-GB" dirty="0"/>
          </a:p>
          <a:p>
            <a:pPr>
              <a:lnSpc>
                <a:spcPct val="150000"/>
              </a:lnSpc>
            </a:pPr>
            <a:r>
              <a:rPr lang="en-GB" b="1" dirty="0" smtClean="0"/>
              <a:t>Method</a:t>
            </a:r>
            <a:r>
              <a:rPr lang="en-GB" dirty="0" smtClean="0"/>
              <a:t>:</a:t>
            </a:r>
          </a:p>
          <a:p>
            <a:r>
              <a:rPr lang="en-GB" dirty="0" smtClean="0"/>
              <a:t>Cells:	</a:t>
            </a:r>
            <a:r>
              <a:rPr lang="en-GB" dirty="0"/>
              <a:t> C57BL/6 fibroblasts:   </a:t>
            </a:r>
            <a:r>
              <a:rPr lang="en-GB" dirty="0" smtClean="0"/>
              <a:t>2 wells of a 6 W containing 10</a:t>
            </a:r>
            <a:r>
              <a:rPr lang="en-GB" baseline="30000" dirty="0" smtClean="0"/>
              <a:t>5</a:t>
            </a:r>
            <a:r>
              <a:rPr lang="en-GB" dirty="0" smtClean="0"/>
              <a:t> </a:t>
            </a:r>
            <a:r>
              <a:rPr lang="en-GB" dirty="0"/>
              <a:t>cells / 3</a:t>
            </a:r>
            <a:r>
              <a:rPr lang="en-GB" dirty="0" smtClean="0"/>
              <a:t> </a:t>
            </a:r>
            <a:r>
              <a:rPr lang="en-GB" dirty="0"/>
              <a:t>ml </a:t>
            </a:r>
          </a:p>
          <a:p>
            <a:endParaRPr lang="en-GB" dirty="0" smtClean="0"/>
          </a:p>
          <a:p>
            <a:r>
              <a:rPr lang="en-GB" dirty="0"/>
              <a:t>	</a:t>
            </a:r>
            <a:r>
              <a:rPr lang="en-GB" dirty="0" smtClean="0"/>
              <a:t>+/- </a:t>
            </a:r>
            <a:r>
              <a:rPr lang="en-GB" dirty="0" err="1" smtClean="0"/>
              <a:t>mIFNg</a:t>
            </a:r>
            <a:r>
              <a:rPr lang="en-GB" dirty="0" smtClean="0"/>
              <a:t> (1 </a:t>
            </a:r>
            <a:r>
              <a:rPr lang="en-GB" dirty="0" err="1" smtClean="0"/>
              <a:t>ul</a:t>
            </a:r>
            <a:r>
              <a:rPr lang="en-GB" dirty="0" smtClean="0"/>
              <a:t> / well)</a:t>
            </a:r>
          </a:p>
          <a:p>
            <a:endParaRPr lang="en-GB" dirty="0"/>
          </a:p>
          <a:p>
            <a:r>
              <a:rPr lang="en-GB" dirty="0" smtClean="0"/>
              <a:t>Transfections:	V-ASN, V-LSL or V-SSL + </a:t>
            </a:r>
            <a:r>
              <a:rPr lang="en-GB" dirty="0" err="1" smtClean="0"/>
              <a:t>mCh</a:t>
            </a:r>
            <a:r>
              <a:rPr lang="en-GB" dirty="0" smtClean="0"/>
              <a:t>-SSL</a:t>
            </a:r>
          </a:p>
          <a:p>
            <a:endParaRPr lang="en-GB" dirty="0"/>
          </a:p>
          <a:p>
            <a:r>
              <a:rPr lang="en-GB" dirty="0" smtClean="0"/>
              <a:t>Detection:	1C3 </a:t>
            </a:r>
            <a:r>
              <a:rPr lang="en-GB" dirty="0" err="1" smtClean="0"/>
              <a:t>FabMab</a:t>
            </a:r>
            <a:r>
              <a:rPr lang="en-GB" dirty="0" smtClean="0"/>
              <a:t> + GAM-AF647   @1:2,000</a:t>
            </a:r>
          </a:p>
          <a:p>
            <a:endParaRPr lang="en-GB" dirty="0"/>
          </a:p>
          <a:p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b="1" dirty="0" smtClean="0"/>
              <a:t>Aims</a:t>
            </a:r>
            <a:r>
              <a:rPr lang="en-GB" dirty="0" smtClean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Confirm competition using 1C3 </a:t>
            </a:r>
            <a:r>
              <a:rPr lang="en-GB" dirty="0" err="1" smtClean="0"/>
              <a:t>FabMab</a:t>
            </a:r>
            <a:r>
              <a:rPr lang="en-GB" dirty="0" smtClean="0"/>
              <a:t> + GAM-AF647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Confirm results in the presence of </a:t>
            </a:r>
            <a:r>
              <a:rPr lang="en-GB" dirty="0" err="1" smtClean="0"/>
              <a:t>IFNg</a:t>
            </a:r>
            <a:endParaRPr lang="en-GB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Test transfection efficiencies in 6 cm diameter </a:t>
            </a:r>
            <a:r>
              <a:rPr lang="en-GB" dirty="0" err="1" smtClean="0"/>
              <a:t>P.d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579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05131" y="172270"/>
            <a:ext cx="3554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150401 </a:t>
            </a:r>
            <a:r>
              <a:rPr lang="en-GB" sz="2400" dirty="0" err="1" smtClean="0"/>
              <a:t>pMHC</a:t>
            </a:r>
            <a:r>
              <a:rPr lang="en-GB" sz="2400" dirty="0" smtClean="0"/>
              <a:t> competition</a:t>
            </a:r>
          </a:p>
          <a:p>
            <a:pPr algn="ctr"/>
            <a:r>
              <a:rPr lang="en-GB" sz="2400" dirty="0" smtClean="0"/>
              <a:t>B6 fibroblasts +/- </a:t>
            </a:r>
            <a:r>
              <a:rPr lang="en-GB" sz="2400" dirty="0" err="1" smtClean="0"/>
              <a:t>mIFNg</a:t>
            </a:r>
            <a:endParaRPr lang="en-GB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124744"/>
            <a:ext cx="4186486" cy="272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3" y="4005064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907" y="4017144"/>
            <a:ext cx="4186486" cy="273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4388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811</Words>
  <Application>Microsoft Office PowerPoint</Application>
  <PresentationFormat>On-screen Show (4:3)</PresentationFormat>
  <Paragraphs>199</Paragraphs>
  <Slides>26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Southampton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Boulanger D.S.M.</dc:creator>
  <cp:lastModifiedBy>Boulanger D.S.M.</cp:lastModifiedBy>
  <cp:revision>57</cp:revision>
  <cp:lastPrinted>2015-05-21T15:46:58Z</cp:lastPrinted>
  <dcterms:created xsi:type="dcterms:W3CDTF">2015-03-24T16:59:20Z</dcterms:created>
  <dcterms:modified xsi:type="dcterms:W3CDTF">2015-06-03T20:53:06Z</dcterms:modified>
</cp:coreProperties>
</file>